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5" r:id="rId3"/>
    <p:sldId id="297" r:id="rId4"/>
    <p:sldId id="303" r:id="rId5"/>
    <p:sldId id="300" r:id="rId6"/>
    <p:sldId id="326" r:id="rId7"/>
    <p:sldId id="315" r:id="rId8"/>
    <p:sldId id="327" r:id="rId9"/>
    <p:sldId id="325" r:id="rId10"/>
    <p:sldId id="316" r:id="rId11"/>
    <p:sldId id="328" r:id="rId12"/>
    <p:sldId id="317" r:id="rId13"/>
    <p:sldId id="329" r:id="rId14"/>
    <p:sldId id="318" r:id="rId15"/>
    <p:sldId id="304" r:id="rId16"/>
    <p:sldId id="320" r:id="rId17"/>
    <p:sldId id="331" r:id="rId18"/>
    <p:sldId id="321" r:id="rId19"/>
    <p:sldId id="330" r:id="rId20"/>
    <p:sldId id="306" r:id="rId21"/>
    <p:sldId id="322" r:id="rId22"/>
    <p:sldId id="323" r:id="rId23"/>
    <p:sldId id="324" r:id="rId24"/>
    <p:sldId id="310" r:id="rId25"/>
    <p:sldId id="311" r:id="rId26"/>
    <p:sldId id="292" r:id="rId27"/>
  </p:sldIdLst>
  <p:sldSz cx="9144000" cy="6858000" type="screen4x3"/>
  <p:notesSz cx="9947275" cy="6858000"/>
  <p:defaultTextStyle>
    <a:lvl1pPr algn="ctr">
      <a:defRPr sz="1700" b="1">
        <a:latin typeface="Calibri"/>
        <a:ea typeface="Calibri"/>
        <a:cs typeface="Calibri"/>
        <a:sym typeface="Calibri"/>
      </a:defRPr>
    </a:lvl1pPr>
    <a:lvl2pPr indent="400755" algn="ctr">
      <a:defRPr sz="1700" b="1">
        <a:latin typeface="Calibri"/>
        <a:ea typeface="Calibri"/>
        <a:cs typeface="Calibri"/>
        <a:sym typeface="Calibri"/>
      </a:defRPr>
    </a:lvl2pPr>
    <a:lvl3pPr indent="801507" algn="ctr">
      <a:defRPr sz="1700" b="1">
        <a:latin typeface="Calibri"/>
        <a:ea typeface="Calibri"/>
        <a:cs typeface="Calibri"/>
        <a:sym typeface="Calibri"/>
      </a:defRPr>
    </a:lvl3pPr>
    <a:lvl4pPr indent="1202260" algn="ctr">
      <a:defRPr sz="1700" b="1">
        <a:latin typeface="Calibri"/>
        <a:ea typeface="Calibri"/>
        <a:cs typeface="Calibri"/>
        <a:sym typeface="Calibri"/>
      </a:defRPr>
    </a:lvl4pPr>
    <a:lvl5pPr indent="1603014" algn="ctr">
      <a:defRPr sz="1700" b="1">
        <a:latin typeface="Calibri"/>
        <a:ea typeface="Calibri"/>
        <a:cs typeface="Calibri"/>
        <a:sym typeface="Calibri"/>
      </a:defRPr>
    </a:lvl5pPr>
    <a:lvl6pPr indent="2003769" algn="ctr">
      <a:defRPr sz="1700" b="1">
        <a:latin typeface="Calibri"/>
        <a:ea typeface="Calibri"/>
        <a:cs typeface="Calibri"/>
        <a:sym typeface="Calibri"/>
      </a:defRPr>
    </a:lvl6pPr>
    <a:lvl7pPr indent="2404522" algn="ctr">
      <a:defRPr sz="1700" b="1">
        <a:latin typeface="Calibri"/>
        <a:ea typeface="Calibri"/>
        <a:cs typeface="Calibri"/>
        <a:sym typeface="Calibri"/>
      </a:defRPr>
    </a:lvl7pPr>
    <a:lvl8pPr indent="2805277" algn="ctr">
      <a:defRPr sz="1700" b="1">
        <a:latin typeface="Calibri"/>
        <a:ea typeface="Calibri"/>
        <a:cs typeface="Calibri"/>
        <a:sym typeface="Calibri"/>
      </a:defRPr>
    </a:lvl8pPr>
    <a:lvl9pPr indent="3206029" algn="ctr">
      <a:defRPr sz="1700" b="1"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" initials="О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591" autoAdjust="0"/>
  </p:normalViewPr>
  <p:slideViewPr>
    <p:cSldViewPr>
      <p:cViewPr varScale="1">
        <p:scale>
          <a:sx n="89" d="100"/>
          <a:sy n="89" d="100"/>
        </p:scale>
        <p:origin x="1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973" y="0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/>
          <a:lstStyle>
            <a:lvl1pPr algn="r">
              <a:defRPr sz="1200"/>
            </a:lvl1pPr>
          </a:lstStyle>
          <a:p>
            <a:fld id="{D27AA234-1ECB-4D85-A709-4991C1A37600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4408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973" y="6514408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 anchor="b"/>
          <a:lstStyle>
            <a:lvl1pPr algn="r">
              <a:defRPr sz="1200"/>
            </a:lvl1pPr>
          </a:lstStyle>
          <a:p>
            <a:fld id="{E89318BF-A1DA-4C72-9678-CE00A99898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1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</p:spPr>
        <p:txBody>
          <a:bodyPr lIns="96025" tIns="48012" rIns="96025" bIns="48012"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1326305" y="3257550"/>
            <a:ext cx="7294668" cy="3086100"/>
          </a:xfrm>
          <a:prstGeom prst="rect">
            <a:avLst/>
          </a:prstGeom>
        </p:spPr>
        <p:txBody>
          <a:bodyPr lIns="96025" tIns="48012" rIns="96025" bIns="48012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2523315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1pPr>
    <a:lvl2pPr indent="200412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2pPr>
    <a:lvl3pPr indent="400825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3pPr>
    <a:lvl4pPr indent="601237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4pPr>
    <a:lvl5pPr indent="801649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5pPr>
    <a:lvl6pPr indent="1002061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6pPr>
    <a:lvl7pPr indent="1202474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7pPr>
    <a:lvl8pPr indent="1402886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8pPr>
    <a:lvl9pPr indent="1603298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1" y="0"/>
            <a:ext cx="7772401" cy="3512176"/>
          </a:xfrm>
          <a:prstGeom prst="rect">
            <a:avLst/>
          </a:prstGeom>
        </p:spPr>
        <p:txBody>
          <a:bodyPr anchor="b"/>
          <a:lstStyle>
            <a:lvl1pPr algn="ctr">
              <a:defRPr sz="5800"/>
            </a:lvl1pPr>
          </a:lstStyle>
          <a:p>
            <a:pPr lvl="0">
              <a:defRPr sz="1800"/>
            </a:pPr>
            <a:r>
              <a:rPr sz="5800" dirty="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143000" y="3604310"/>
            <a:ext cx="6858000" cy="325369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300"/>
            </a:lvl1pPr>
            <a:lvl2pPr marL="0" indent="441908" algn="ctr">
              <a:buSzTx/>
              <a:buFontTx/>
              <a:buNone/>
              <a:defRPr sz="2300"/>
            </a:lvl2pPr>
            <a:lvl3pPr marL="0" indent="883817" algn="ctr">
              <a:buSzTx/>
              <a:buFontTx/>
              <a:buNone/>
              <a:defRPr sz="2300"/>
            </a:lvl3pPr>
            <a:lvl4pPr marL="0" indent="1325727" algn="ctr">
              <a:buSzTx/>
              <a:buFontTx/>
              <a:buNone/>
              <a:defRPr sz="2300"/>
            </a:lvl4pPr>
            <a:lvl5pPr marL="0" indent="1767636" algn="ctr">
              <a:buSzTx/>
              <a:buFontTx/>
              <a:buNone/>
              <a:defRPr sz="2300"/>
            </a:lvl5pPr>
          </a:lstStyle>
          <a:p>
            <a:pPr lvl="0">
              <a:defRPr sz="1800"/>
            </a:pPr>
            <a:r>
              <a:rPr sz="2300" dirty="0"/>
              <a:t>Уровень текста 1</a:t>
            </a:r>
          </a:p>
          <a:p>
            <a:pPr lvl="1">
              <a:defRPr sz="1800"/>
            </a:pPr>
            <a:r>
              <a:rPr sz="2300" dirty="0"/>
              <a:t>Уровень текста 2</a:t>
            </a:r>
          </a:p>
          <a:p>
            <a:pPr lvl="2">
              <a:defRPr sz="1800"/>
            </a:pPr>
            <a:r>
              <a:rPr sz="2300" dirty="0"/>
              <a:t>Уровень текста 3</a:t>
            </a:r>
          </a:p>
          <a:p>
            <a:pPr lvl="3">
              <a:defRPr sz="1800"/>
            </a:pPr>
            <a:r>
              <a:rPr sz="2300" dirty="0"/>
              <a:t>Уровень текста 4</a:t>
            </a:r>
          </a:p>
          <a:p>
            <a:pPr lvl="4">
              <a:defRPr sz="1800"/>
            </a:pPr>
            <a:r>
              <a:rPr sz="2300" dirty="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23887" y="0"/>
            <a:ext cx="7886701" cy="4565352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 dirty="0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623887" y="4592357"/>
            <a:ext cx="7886701" cy="226564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00"/>
            </a:lvl1pPr>
            <a:lvl2pPr marL="0" indent="441908">
              <a:buSzTx/>
              <a:buFontTx/>
              <a:buNone/>
              <a:defRPr sz="2300"/>
            </a:lvl2pPr>
            <a:lvl3pPr marL="0" indent="883817">
              <a:buSzTx/>
              <a:buFontTx/>
              <a:buNone/>
              <a:defRPr sz="2300"/>
            </a:lvl3pPr>
            <a:lvl4pPr marL="0" indent="1325727">
              <a:buSzTx/>
              <a:buFontTx/>
              <a:buNone/>
              <a:defRPr sz="2300"/>
            </a:lvl4pPr>
            <a:lvl5pPr marL="0" indent="1767636">
              <a:buSzTx/>
              <a:buFontTx/>
              <a:buNone/>
              <a:defRPr sz="2300"/>
            </a:lvl5pPr>
          </a:lstStyle>
          <a:p>
            <a:pPr lvl="0">
              <a:defRPr sz="1800"/>
            </a:pPr>
            <a:r>
              <a:rPr sz="2300" dirty="0"/>
              <a:t>Уровень текста 1</a:t>
            </a:r>
          </a:p>
          <a:p>
            <a:pPr lvl="1">
              <a:defRPr sz="1800"/>
            </a:pPr>
            <a:r>
              <a:rPr sz="2300" dirty="0"/>
              <a:t>Уровень текста 2</a:t>
            </a:r>
          </a:p>
          <a:p>
            <a:pPr lvl="2">
              <a:defRPr sz="1800"/>
            </a:pPr>
            <a:r>
              <a:rPr sz="2300" dirty="0"/>
              <a:t>Уровень текста 3</a:t>
            </a:r>
          </a:p>
          <a:p>
            <a:pPr lvl="3">
              <a:defRPr sz="1800"/>
            </a:pPr>
            <a:r>
              <a:rPr sz="2300" dirty="0"/>
              <a:t>Уровень текста 4</a:t>
            </a:r>
          </a:p>
          <a:p>
            <a:pPr lvl="4">
              <a:defRPr sz="1800"/>
            </a:pPr>
            <a:r>
              <a:rPr sz="2300" dirty="0"/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8650" y="1826777"/>
            <a:ext cx="3886201" cy="503122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29842" y="365357"/>
            <a:ext cx="7886700" cy="132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9843" y="1682222"/>
            <a:ext cx="3868341" cy="82443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00" b="1"/>
            </a:lvl1pPr>
            <a:lvl2pPr marL="0" indent="441908">
              <a:buSzTx/>
              <a:buFontTx/>
              <a:buNone/>
              <a:defRPr sz="2300" b="1"/>
            </a:lvl2pPr>
            <a:lvl3pPr marL="0" indent="883817">
              <a:buSzTx/>
              <a:buFontTx/>
              <a:buNone/>
              <a:defRPr sz="2300" b="1"/>
            </a:lvl3pPr>
            <a:lvl4pPr marL="0" indent="1325727">
              <a:buSzTx/>
              <a:buFontTx/>
              <a:buNone/>
              <a:defRPr sz="2300" b="1"/>
            </a:lvl4pPr>
            <a:lvl5pPr marL="0" indent="1767636">
              <a:buSzTx/>
              <a:buFontTx/>
              <a:buNone/>
              <a:defRPr sz="2300" b="1"/>
            </a:lvl5pPr>
          </a:lstStyle>
          <a:p>
            <a:pPr lvl="0">
              <a:defRPr sz="1800" b="0"/>
            </a:pPr>
            <a:r>
              <a:rPr sz="2300" b="1" dirty="0"/>
              <a:t>Уровень текста 1</a:t>
            </a:r>
          </a:p>
          <a:p>
            <a:pPr lvl="1">
              <a:defRPr sz="1800" b="0"/>
            </a:pPr>
            <a:r>
              <a:rPr sz="2300" b="1" dirty="0"/>
              <a:t>Уровень текста 2</a:t>
            </a:r>
          </a:p>
          <a:p>
            <a:pPr lvl="2">
              <a:defRPr sz="1800" b="0"/>
            </a:pPr>
            <a:r>
              <a:rPr sz="2300" b="1" dirty="0"/>
              <a:t>Уровень текста 3</a:t>
            </a:r>
          </a:p>
          <a:p>
            <a:pPr lvl="3">
              <a:defRPr sz="1800" b="0"/>
            </a:pPr>
            <a:r>
              <a:rPr sz="2300" b="1" dirty="0"/>
              <a:t>Уровень текста 4</a:t>
            </a:r>
          </a:p>
          <a:p>
            <a:pPr lvl="4">
              <a:defRPr sz="1800" b="0"/>
            </a:pPr>
            <a:r>
              <a:rPr sz="2300" b="1" dirty="0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28651" y="365357"/>
            <a:ext cx="7886700" cy="132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29842" y="457488"/>
            <a:ext cx="2949178" cy="1601210"/>
          </a:xfrm>
          <a:prstGeom prst="rect">
            <a:avLst/>
          </a:prstGeom>
        </p:spPr>
        <p:txBody>
          <a:bodyPr anchor="b"/>
          <a:lstStyle>
            <a:lvl1pPr>
              <a:defRPr sz="3100"/>
            </a:lvl1pPr>
          </a:lstStyle>
          <a:p>
            <a:pPr lvl="0">
              <a:defRPr sz="1800"/>
            </a:pPr>
            <a:r>
              <a:rPr sz="3100" dirty="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29842" y="2058697"/>
            <a:ext cx="2949178" cy="38139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500"/>
            </a:lvl1pPr>
            <a:lvl2pPr marL="0" indent="441908">
              <a:buSzTx/>
              <a:buFontTx/>
              <a:buNone/>
              <a:defRPr sz="1500"/>
            </a:lvl2pPr>
            <a:lvl3pPr marL="0" indent="883817">
              <a:buSzTx/>
              <a:buFontTx/>
              <a:buNone/>
              <a:defRPr sz="1500"/>
            </a:lvl3pPr>
            <a:lvl4pPr marL="0" indent="1325727">
              <a:buSzTx/>
              <a:buFontTx/>
              <a:buNone/>
              <a:defRPr sz="1500"/>
            </a:lvl4pPr>
            <a:lvl5pPr marL="0" indent="1767636">
              <a:buSzTx/>
              <a:buFontTx/>
              <a:buNone/>
              <a:defRPr sz="1500"/>
            </a:lvl5pPr>
          </a:lstStyle>
          <a:p>
            <a:pPr lvl="0">
              <a:defRPr sz="1800"/>
            </a:pPr>
            <a:r>
              <a:rPr sz="1500" dirty="0"/>
              <a:t>Уровень текста 1</a:t>
            </a:r>
          </a:p>
          <a:p>
            <a:pPr lvl="1">
              <a:defRPr sz="1800"/>
            </a:pPr>
            <a:r>
              <a:rPr sz="1500" dirty="0"/>
              <a:t>Уровень текста 2</a:t>
            </a:r>
          </a:p>
          <a:p>
            <a:pPr lvl="2">
              <a:defRPr sz="1800"/>
            </a:pPr>
            <a:r>
              <a:rPr sz="1500" dirty="0"/>
              <a:t>Уровень текста 3</a:t>
            </a:r>
          </a:p>
          <a:p>
            <a:pPr lvl="3">
              <a:defRPr sz="1800"/>
            </a:pPr>
            <a:r>
              <a:rPr sz="1500" dirty="0"/>
              <a:t>Уровень текста 4</a:t>
            </a:r>
          </a:p>
          <a:p>
            <a:pPr lvl="4">
              <a:defRPr sz="1800"/>
            </a:pPr>
            <a:r>
              <a:rPr sz="1500" dirty="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543675" y="0"/>
            <a:ext cx="1971676" cy="654621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28650" y="365354"/>
            <a:ext cx="5800727" cy="649264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94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1" y="230337"/>
            <a:ext cx="7886700" cy="15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 anchor="ctr">
            <a:normAutofit/>
          </a:bodyPr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1" y="1826777"/>
            <a:ext cx="7886700" cy="5031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>
            <a:normAutofit/>
          </a:bodyPr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457951" y="6417924"/>
            <a:ext cx="2057401" cy="250226"/>
          </a:xfrm>
          <a:prstGeom prst="rect">
            <a:avLst/>
          </a:prstGeom>
          <a:ln w="12700">
            <a:miter lim="400000"/>
          </a:ln>
        </p:spPr>
        <p:txBody>
          <a:bodyPr lIns="40082" tIns="40083" rIns="40082" bIns="40083" anchor="ctr">
            <a:spAutoFit/>
          </a:bodyPr>
          <a:lstStyle>
            <a:lvl1pPr algn="r" defTabSz="914441">
              <a:defRPr sz="1100" b="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7" r:id="rId6"/>
    <p:sldLayoutId id="2147483659" r:id="rId7"/>
    <p:sldLayoutId id="2147483660" r:id="rId8"/>
  </p:sldLayoutIdLst>
  <p:transition spd="med"/>
  <p:hf hdr="0" ftr="0" dt="0"/>
  <p:txStyles>
    <p:titleStyle>
      <a:lvl1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1pPr>
      <a:lvl2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2pPr>
      <a:lvl3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3pPr>
      <a:lvl4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4pPr>
      <a:lvl5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5pPr>
      <a:lvl6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6pPr>
      <a:lvl7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7pPr>
      <a:lvl8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8pPr>
      <a:lvl9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0954" indent="-220954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1pPr>
      <a:lvl2pPr marL="696857" indent="-254948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2pPr>
      <a:lvl3pPr marL="1185120" indent="-301301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3pPr>
      <a:lvl4pPr marL="1674603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4pPr>
      <a:lvl5pPr marL="2116512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5pPr>
      <a:lvl6pPr marL="2558421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6pPr>
      <a:lvl7pPr marL="3000331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7pPr>
      <a:lvl8pPr marL="3442240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8pPr>
      <a:lvl9pPr marL="3884148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9pPr>
    </p:bodyStyle>
    <p:otherStyle>
      <a:lvl1pPr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00755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801507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202260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603014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003769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404522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2805277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206029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2DC12A6-B0B3-48E9-8961-78524082866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1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08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Ожидаемые результаты: непосредственные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2.5.  </a:t>
            </a:r>
            <a:r>
              <a:rPr lang="ru-RU" b="1" dirty="0"/>
              <a:t>Ожидаемые</a:t>
            </a:r>
            <a:r>
              <a:rPr lang="ru-RU" dirty="0"/>
              <a:t> </a:t>
            </a:r>
            <a:r>
              <a:rPr lang="ru-RU" b="1" dirty="0"/>
              <a:t>результаты</a:t>
            </a:r>
            <a:r>
              <a:rPr lang="ru-RU" dirty="0"/>
              <a:t> </a:t>
            </a:r>
            <a:r>
              <a:rPr lang="ru-RU" b="1" dirty="0"/>
              <a:t>проекта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2.5.1. </a:t>
            </a:r>
            <a:r>
              <a:rPr lang="ru-RU" b="1" dirty="0"/>
              <a:t>Непосредственные</a:t>
            </a:r>
            <a:r>
              <a:rPr lang="ru-RU" dirty="0"/>
              <a:t> </a:t>
            </a:r>
            <a:r>
              <a:rPr lang="ru-RU" b="1" dirty="0"/>
              <a:t>результаты</a:t>
            </a:r>
            <a:endParaRPr lang="ru-RU" dirty="0"/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Таблица, как в содержательном отчете (включая «Факт за 2017 г.» - данные, которые надо оттуда перенести)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2"/>
                </a:solidFill>
              </a:rPr>
              <a:t>Дополнительно: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отметка «Публичное мероприятие» (Да/Нет) – мероприятие по реализации Практики, на которое можно пригласить внешних наблюдателей</a:t>
            </a:r>
          </a:p>
          <a:p>
            <a:pPr algn="just"/>
            <a:r>
              <a:rPr lang="ru-RU" sz="2800" dirty="0"/>
              <a:t>Планируется ли сбор обратной связи (Да/Нет); </a:t>
            </a:r>
            <a:r>
              <a:rPr lang="ru-RU" dirty="0">
                <a:solidFill>
                  <a:schemeClr val="tx1"/>
                </a:solidFill>
              </a:rPr>
              <a:t>метод измерения – выбор из списка</a:t>
            </a:r>
          </a:p>
        </p:txBody>
      </p:sp>
    </p:spTree>
    <p:extLst>
      <p:ext uri="{BB962C8B-B14F-4D97-AF65-F5344CB8AC3E}">
        <p14:creationId xmlns:p14="http://schemas.microsoft.com/office/powerpoint/2010/main" val="4793803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08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Ожидаемые результаты: непосредственные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71A98E69-F139-4A4B-9B8C-2318EAAD0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61207"/>
              </p:ext>
            </p:extLst>
          </p:nvPr>
        </p:nvGraphicFramePr>
        <p:xfrm>
          <a:off x="539552" y="1340768"/>
          <a:ext cx="8352929" cy="3645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1303">
                  <a:extLst>
                    <a:ext uri="{9D8B030D-6E8A-4147-A177-3AD203B41FA5}">
                      <a16:colId xmlns:a16="http://schemas.microsoft.com/office/drawing/2014/main" val="3155641512"/>
                    </a:ext>
                  </a:extLst>
                </a:gridCol>
                <a:gridCol w="822183">
                  <a:extLst>
                    <a:ext uri="{9D8B030D-6E8A-4147-A177-3AD203B41FA5}">
                      <a16:colId xmlns:a16="http://schemas.microsoft.com/office/drawing/2014/main" val="1867251051"/>
                    </a:ext>
                  </a:extLst>
                </a:gridCol>
                <a:gridCol w="417410">
                  <a:extLst>
                    <a:ext uri="{9D8B030D-6E8A-4147-A177-3AD203B41FA5}">
                      <a16:colId xmlns:a16="http://schemas.microsoft.com/office/drawing/2014/main" val="2567290020"/>
                    </a:ext>
                  </a:extLst>
                </a:gridCol>
                <a:gridCol w="500423">
                  <a:extLst>
                    <a:ext uri="{9D8B030D-6E8A-4147-A177-3AD203B41FA5}">
                      <a16:colId xmlns:a16="http://schemas.microsoft.com/office/drawing/2014/main" val="1533793650"/>
                    </a:ext>
                  </a:extLst>
                </a:gridCol>
                <a:gridCol w="667032">
                  <a:extLst>
                    <a:ext uri="{9D8B030D-6E8A-4147-A177-3AD203B41FA5}">
                      <a16:colId xmlns:a16="http://schemas.microsoft.com/office/drawing/2014/main" val="2907382537"/>
                    </a:ext>
                  </a:extLst>
                </a:gridCol>
                <a:gridCol w="658792">
                  <a:extLst>
                    <a:ext uri="{9D8B030D-6E8A-4147-A177-3AD203B41FA5}">
                      <a16:colId xmlns:a16="http://schemas.microsoft.com/office/drawing/2014/main" val="3909711809"/>
                    </a:ext>
                  </a:extLst>
                </a:gridCol>
                <a:gridCol w="658792">
                  <a:extLst>
                    <a:ext uri="{9D8B030D-6E8A-4147-A177-3AD203B41FA5}">
                      <a16:colId xmlns:a16="http://schemas.microsoft.com/office/drawing/2014/main" val="2010753659"/>
                    </a:ext>
                  </a:extLst>
                </a:gridCol>
                <a:gridCol w="658792">
                  <a:extLst>
                    <a:ext uri="{9D8B030D-6E8A-4147-A177-3AD203B41FA5}">
                      <a16:colId xmlns:a16="http://schemas.microsoft.com/office/drawing/2014/main" val="1060402705"/>
                    </a:ext>
                  </a:extLst>
                </a:gridCol>
                <a:gridCol w="573424">
                  <a:extLst>
                    <a:ext uri="{9D8B030D-6E8A-4147-A177-3AD203B41FA5}">
                      <a16:colId xmlns:a16="http://schemas.microsoft.com/office/drawing/2014/main" val="154129667"/>
                    </a:ext>
                  </a:extLst>
                </a:gridCol>
                <a:gridCol w="722374">
                  <a:extLst>
                    <a:ext uri="{9D8B030D-6E8A-4147-A177-3AD203B41FA5}">
                      <a16:colId xmlns:a16="http://schemas.microsoft.com/office/drawing/2014/main" val="843445585"/>
                    </a:ext>
                  </a:extLst>
                </a:gridCol>
                <a:gridCol w="2152404">
                  <a:extLst>
                    <a:ext uri="{9D8B030D-6E8A-4147-A177-3AD203B41FA5}">
                      <a16:colId xmlns:a16="http://schemas.microsoft.com/office/drawing/2014/main" val="1825803784"/>
                    </a:ext>
                  </a:extLst>
                </a:gridCol>
              </a:tblGrid>
              <a:tr h="2485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п/п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услуги, мероприятия и </a:t>
                      </a:r>
                      <a:r>
                        <a:rPr lang="ru-RU" sz="1600" dirty="0" err="1">
                          <a:effectLst/>
                        </a:rPr>
                        <a:t>пр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Публичное мероприятие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Целевая группа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Период реализации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Целевые значения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Планируется ли сбор обратной связи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 измерения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678579"/>
                  </a:ext>
                </a:extLst>
              </a:tr>
              <a:tr h="248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Факт 2017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 2018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2019"/>
                  </a:ext>
                </a:extLst>
              </a:tr>
              <a:tr h="1615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услуг 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меро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приятий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благо-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получа-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услуг 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меро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приятий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благо-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получа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телей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828264"/>
                  </a:ext>
                </a:extLst>
              </a:tr>
              <a:tr h="264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313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2581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Ожидаемые результаты: социальные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2.5.2. </a:t>
            </a:r>
            <a:r>
              <a:rPr lang="ru-RU" b="1" dirty="0"/>
              <a:t>Социальные</a:t>
            </a:r>
            <a:r>
              <a:rPr lang="ru-RU" dirty="0"/>
              <a:t> </a:t>
            </a:r>
            <a:r>
              <a:rPr lang="ru-RU" b="1" dirty="0"/>
              <a:t>результаты реализации Практики</a:t>
            </a:r>
          </a:p>
          <a:p>
            <a:pPr marL="0" indent="0" algn="just">
              <a:buNone/>
            </a:pPr>
            <a:r>
              <a:rPr lang="ru-RU" dirty="0"/>
              <a:t>План по мониторинговой отчетности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2"/>
                </a:solidFill>
              </a:rPr>
              <a:t>Дополнительно: </a:t>
            </a:r>
            <a:r>
              <a:rPr lang="ru-RU" dirty="0">
                <a:solidFill>
                  <a:schemeClr val="tx1"/>
                </a:solidFill>
              </a:rPr>
              <a:t>В таблице теперь есть не только показатели, но и социальные результаты, к которым они относятся 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Формулировки социальных результатов = выбранные вами в «2.2. Проблемы целевых групп, на решение которых направлена Практика; социальные результаты применения Практики для целевых групп»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! Помните про индивидуальные результаты из ваших конкурсных заявок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34506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Ожидаемые результаты: социальные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4DF94DDA-F41A-4C09-8612-9EC346657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324781"/>
              </p:ext>
            </p:extLst>
          </p:nvPr>
        </p:nvGraphicFramePr>
        <p:xfrm>
          <a:off x="395536" y="1484784"/>
          <a:ext cx="8568952" cy="30052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3141">
                  <a:extLst>
                    <a:ext uri="{9D8B030D-6E8A-4147-A177-3AD203B41FA5}">
                      <a16:colId xmlns:a16="http://schemas.microsoft.com/office/drawing/2014/main" val="2968171512"/>
                    </a:ext>
                  </a:extLst>
                </a:gridCol>
                <a:gridCol w="1617199">
                  <a:extLst>
                    <a:ext uri="{9D8B030D-6E8A-4147-A177-3AD203B41FA5}">
                      <a16:colId xmlns:a16="http://schemas.microsoft.com/office/drawing/2014/main" val="1149869167"/>
                    </a:ext>
                  </a:extLst>
                </a:gridCol>
                <a:gridCol w="2729436">
                  <a:extLst>
                    <a:ext uri="{9D8B030D-6E8A-4147-A177-3AD203B41FA5}">
                      <a16:colId xmlns:a16="http://schemas.microsoft.com/office/drawing/2014/main" val="3213706405"/>
                    </a:ext>
                  </a:extLst>
                </a:gridCol>
                <a:gridCol w="791547">
                  <a:extLst>
                    <a:ext uri="{9D8B030D-6E8A-4147-A177-3AD203B41FA5}">
                      <a16:colId xmlns:a16="http://schemas.microsoft.com/office/drawing/2014/main" val="1708328928"/>
                    </a:ext>
                  </a:extLst>
                </a:gridCol>
                <a:gridCol w="791547">
                  <a:extLst>
                    <a:ext uri="{9D8B030D-6E8A-4147-A177-3AD203B41FA5}">
                      <a16:colId xmlns:a16="http://schemas.microsoft.com/office/drawing/2014/main" val="290429213"/>
                    </a:ext>
                  </a:extLst>
                </a:gridCol>
                <a:gridCol w="1896082">
                  <a:extLst>
                    <a:ext uri="{9D8B030D-6E8A-4147-A177-3AD203B41FA5}">
                      <a16:colId xmlns:a16="http://schemas.microsoft.com/office/drawing/2014/main" val="1188046375"/>
                    </a:ext>
                  </a:extLst>
                </a:gridCol>
              </a:tblGrid>
              <a:tr h="3767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Социальный результат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Показатели,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важные для Фонда Тимченко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Значения показателя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Метод измерения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extLst>
                  <a:ext uri="{0D108BD9-81ED-4DB2-BD59-A6C34878D82A}">
                    <a16:rowId xmlns:a16="http://schemas.microsoft.com/office/drawing/2014/main" val="2244481182"/>
                  </a:ext>
                </a:extLst>
              </a:tr>
              <a:tr h="40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Факт 2017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 2018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870436"/>
                  </a:ext>
                </a:extLst>
              </a:tr>
              <a:tr h="37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extLst>
                  <a:ext uri="{0D108BD9-81ED-4DB2-BD59-A6C34878D82A}">
                    <a16:rowId xmlns:a16="http://schemas.microsoft.com/office/drawing/2014/main" val="1823867137"/>
                  </a:ext>
                </a:extLst>
              </a:tr>
              <a:tr h="37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extLst>
                  <a:ext uri="{0D108BD9-81ED-4DB2-BD59-A6C34878D82A}">
                    <a16:rowId xmlns:a16="http://schemas.microsoft.com/office/drawing/2014/main" val="482514385"/>
                  </a:ext>
                </a:extLst>
              </a:tr>
              <a:tr h="37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…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extLst>
                  <a:ext uri="{0D108BD9-81ED-4DB2-BD59-A6C34878D82A}">
                    <a16:rowId xmlns:a16="http://schemas.microsoft.com/office/drawing/2014/main" val="2465665210"/>
                  </a:ext>
                </a:extLst>
              </a:tr>
              <a:tr h="37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Индивидуальные показатели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extLst>
                  <a:ext uri="{0D108BD9-81ED-4DB2-BD59-A6C34878D82A}">
                    <a16:rowId xmlns:a16="http://schemas.microsoft.com/office/drawing/2014/main" val="1024538004"/>
                  </a:ext>
                </a:extLst>
              </a:tr>
              <a:tr h="37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65" marR="57665" marT="0" marB="0"/>
                </a:tc>
                <a:extLst>
                  <a:ext uri="{0D108BD9-81ED-4DB2-BD59-A6C34878D82A}">
                    <a16:rowId xmlns:a16="http://schemas.microsoft.com/office/drawing/2014/main" val="672827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147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08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Реализация практики: общие вопросы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2.6.	</a:t>
            </a:r>
            <a:r>
              <a:rPr lang="ru-RU" b="1" dirty="0"/>
              <a:t>Устойчивость</a:t>
            </a:r>
            <a:r>
              <a:rPr lang="ru-RU" dirty="0"/>
              <a:t> </a:t>
            </a:r>
            <a:r>
              <a:rPr lang="ru-RU" b="1" dirty="0"/>
              <a:t>ожидаемых</a:t>
            </a:r>
            <a:r>
              <a:rPr lang="ru-RU" dirty="0"/>
              <a:t> </a:t>
            </a:r>
            <a:r>
              <a:rPr lang="ru-RU" b="1" dirty="0"/>
              <a:t>результатов</a:t>
            </a:r>
            <a:r>
              <a:rPr lang="ru-RU" dirty="0"/>
              <a:t> </a:t>
            </a:r>
            <a:r>
              <a:rPr lang="ru-RU" b="1" dirty="0"/>
              <a:t>Практики </a:t>
            </a:r>
            <a:r>
              <a:rPr lang="ru-RU" dirty="0"/>
              <a:t>– из годового отчета</a:t>
            </a:r>
          </a:p>
          <a:p>
            <a:pPr marL="0" indent="0" algn="just">
              <a:buNone/>
            </a:pPr>
            <a:r>
              <a:rPr lang="ru-RU" dirty="0"/>
              <a:t>2.7. </a:t>
            </a:r>
            <a:r>
              <a:rPr lang="ru-RU" b="1" dirty="0"/>
              <a:t>Обстоятельства, которые могут воспрепятствовать успешной реализации Практики, и действия, которые предприняты (или будут предприняты) для снижения рисков </a:t>
            </a:r>
            <a:r>
              <a:rPr lang="ru-RU" dirty="0"/>
              <a:t>– из годового отчета (на соответствующую тему)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D9AFC28-EBB1-4C97-9BC3-674EC6B21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777570"/>
              </p:ext>
            </p:extLst>
          </p:nvPr>
        </p:nvGraphicFramePr>
        <p:xfrm>
          <a:off x="633015" y="4293096"/>
          <a:ext cx="7886700" cy="14389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5385">
                  <a:extLst>
                    <a:ext uri="{9D8B030D-6E8A-4147-A177-3AD203B41FA5}">
                      <a16:colId xmlns:a16="http://schemas.microsoft.com/office/drawing/2014/main" val="1425849742"/>
                    </a:ext>
                  </a:extLst>
                </a:gridCol>
                <a:gridCol w="3382560">
                  <a:extLst>
                    <a:ext uri="{9D8B030D-6E8A-4147-A177-3AD203B41FA5}">
                      <a16:colId xmlns:a16="http://schemas.microsoft.com/office/drawing/2014/main" val="4164334711"/>
                    </a:ext>
                  </a:extLst>
                </a:gridCol>
                <a:gridCol w="3748755">
                  <a:extLst>
                    <a:ext uri="{9D8B030D-6E8A-4147-A177-3AD203B41FA5}">
                      <a16:colId xmlns:a16="http://schemas.microsoft.com/office/drawing/2014/main" val="3633516772"/>
                    </a:ext>
                  </a:extLst>
                </a:gridCol>
              </a:tblGrid>
              <a:tr h="634661">
                <a:tc>
                  <a:txBody>
                    <a:bodyPr/>
                    <a:lstStyle/>
                    <a:p>
                      <a:pPr marL="53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</a:p>
                    <a:p>
                      <a:pPr marL="53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53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п/п</a:t>
                      </a:r>
                    </a:p>
                    <a:p>
                      <a:pPr marL="53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Ключевые риски</a:t>
                      </a:r>
                    </a:p>
                    <a:p>
                      <a:pPr marL="539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900" algn="l"/>
                          <a:tab pos="908050" algn="l"/>
                          <a:tab pos="1071563" algn="l"/>
                          <a:tab pos="2257425" algn="l"/>
                        </a:tabLst>
                      </a:pPr>
                      <a:r>
                        <a:rPr lang="ru-RU" sz="1600" dirty="0">
                          <a:effectLst/>
                        </a:rPr>
                        <a:t>Действия,	нацеленные	на	снижение риска</a:t>
                      </a:r>
                    </a:p>
                    <a:p>
                      <a:pPr marL="539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8050" algn="l"/>
                          <a:tab pos="1923415" algn="l"/>
                          <a:tab pos="2257425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5862477"/>
                  </a:ext>
                </a:extLst>
              </a:tr>
              <a:tr h="158665"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270328"/>
                  </a:ext>
                </a:extLst>
              </a:tr>
              <a:tr h="158665"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07318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57496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Распространение практики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Часть 3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1BE33D-DA40-445D-B38A-F42479B228C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4444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Описание распространения Практики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1723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3.1.  </a:t>
            </a:r>
            <a:r>
              <a:rPr lang="ru-RU" b="1" dirty="0"/>
              <a:t>Проблемы</a:t>
            </a:r>
            <a:r>
              <a:rPr lang="ru-RU" dirty="0"/>
              <a:t> </a:t>
            </a:r>
            <a:r>
              <a:rPr lang="ru-RU" b="1" dirty="0"/>
              <a:t>целевых</a:t>
            </a:r>
            <a:r>
              <a:rPr lang="ru-RU" dirty="0"/>
              <a:t> </a:t>
            </a:r>
            <a:r>
              <a:rPr lang="ru-RU" b="1" dirty="0"/>
              <a:t>групп специалистов,</a:t>
            </a:r>
            <a:r>
              <a:rPr lang="ru-RU" dirty="0"/>
              <a:t> </a:t>
            </a:r>
            <a:r>
              <a:rPr lang="ru-RU" b="1" dirty="0"/>
              <a:t>на</a:t>
            </a:r>
            <a:r>
              <a:rPr lang="ru-RU" dirty="0"/>
              <a:t> </a:t>
            </a:r>
            <a:r>
              <a:rPr lang="ru-RU" b="1" dirty="0"/>
              <a:t>решение</a:t>
            </a:r>
            <a:r>
              <a:rPr lang="ru-RU" dirty="0"/>
              <a:t> </a:t>
            </a:r>
            <a:r>
              <a:rPr lang="ru-RU" b="1" dirty="0"/>
              <a:t>которых</a:t>
            </a:r>
            <a:r>
              <a:rPr lang="ru-RU" dirty="0"/>
              <a:t> </a:t>
            </a:r>
            <a:r>
              <a:rPr lang="ru-RU" b="1" dirty="0"/>
              <a:t>направлено распространение и внедрение</a:t>
            </a:r>
            <a:r>
              <a:rPr lang="ru-RU" dirty="0"/>
              <a:t> </a:t>
            </a:r>
            <a:r>
              <a:rPr lang="ru-RU" b="1" dirty="0"/>
              <a:t>Практики;</a:t>
            </a:r>
            <a:r>
              <a:rPr lang="ru-RU" dirty="0"/>
              <a:t> </a:t>
            </a:r>
            <a:r>
              <a:rPr lang="ru-RU" b="1" dirty="0"/>
              <a:t>социальные</a:t>
            </a:r>
            <a:r>
              <a:rPr lang="ru-RU" dirty="0"/>
              <a:t> </a:t>
            </a:r>
            <a:r>
              <a:rPr lang="ru-RU" b="1" dirty="0"/>
              <a:t>результаты</a:t>
            </a:r>
            <a:r>
              <a:rPr lang="ru-RU" dirty="0"/>
              <a:t> </a:t>
            </a:r>
            <a:r>
              <a:rPr lang="ru-RU" b="1" dirty="0"/>
              <a:t>распространения</a:t>
            </a:r>
            <a:r>
              <a:rPr lang="ru-RU" dirty="0"/>
              <a:t> </a:t>
            </a:r>
            <a:r>
              <a:rPr lang="ru-RU" b="1" dirty="0"/>
              <a:t>Практики</a:t>
            </a: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dirty="0"/>
              <a:t>По аналогии с реализацией Практики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2"/>
                </a:solidFill>
              </a:rPr>
              <a:t>На выбор из списка: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Целевые группы специалистов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Проблемы – максимально конкретное описание (ссылки на ваш опыт / исследования / обратную связь и запросы специалистов)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Социальные результаты распространения Практики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!Отметить, есть ли в данной целевой группе специалисты организаций – участников конкурсов «Семейный Фарватер» и «Курс на семью»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3724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Описание распространения Практики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3163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3.2. </a:t>
            </a:r>
            <a:r>
              <a:rPr lang="ru-RU" b="1" dirty="0"/>
              <a:t>Цель</a:t>
            </a:r>
            <a:r>
              <a:rPr lang="ru-RU" dirty="0"/>
              <a:t> </a:t>
            </a:r>
            <a:r>
              <a:rPr lang="ru-RU" b="1" dirty="0"/>
              <a:t>проекта</a:t>
            </a:r>
            <a:r>
              <a:rPr lang="ru-RU" dirty="0"/>
              <a:t> </a:t>
            </a:r>
            <a:r>
              <a:rPr lang="ru-RU" b="1" dirty="0"/>
              <a:t>(распространение и внедрение</a:t>
            </a:r>
            <a:r>
              <a:rPr lang="ru-RU" dirty="0"/>
              <a:t> </a:t>
            </a:r>
            <a:r>
              <a:rPr lang="ru-RU" b="1" dirty="0"/>
              <a:t>практики) </a:t>
            </a:r>
            <a:r>
              <a:rPr lang="ru-RU" dirty="0">
                <a:solidFill>
                  <a:schemeClr val="accent2"/>
                </a:solidFill>
              </a:rPr>
              <a:t>– цель уточняется для каждого из 3 блоков заявки. Отражает движение в направлении решения указанных проблем.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Некоторые типичные проблемы: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Дефицит определенных знаний и навыков у определенной группы специалистов; «эксклюзивность» технологий, навыков и отсутствие альтернативных источников, где им можно было бы обучиться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Нехватка методических материалов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Отсутствия эффективных практик, решающих актуальную социальную проблему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Организационная сложность внедрения и применения эффективных практик, потребность в </a:t>
            </a:r>
            <a:r>
              <a:rPr lang="ru-RU" dirty="0" err="1">
                <a:solidFill>
                  <a:schemeClr val="tx1"/>
                </a:solidFill>
              </a:rPr>
              <a:t>супервизорском</a:t>
            </a:r>
            <a:r>
              <a:rPr lang="ru-RU" dirty="0">
                <a:solidFill>
                  <a:schemeClr val="tx1"/>
                </a:solidFill>
              </a:rPr>
              <a:t> сопровождении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Сложности с принятием практики органами власти – потребность в просвещении и обучении управляющих сотрудников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857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Результаты распространения Практики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1723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3.3. </a:t>
            </a:r>
            <a:r>
              <a:rPr lang="ru-RU" b="1" dirty="0"/>
              <a:t>Результаты распространения практики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3.3.1. </a:t>
            </a:r>
            <a:r>
              <a:rPr lang="ru-RU" b="1" dirty="0"/>
              <a:t>Непосредственные</a:t>
            </a:r>
            <a:r>
              <a:rPr lang="ru-RU" dirty="0"/>
              <a:t> </a:t>
            </a:r>
            <a:r>
              <a:rPr lang="ru-RU" b="1" dirty="0"/>
              <a:t>результаты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3.3.2. </a:t>
            </a:r>
            <a:r>
              <a:rPr lang="ru-RU" b="1" dirty="0"/>
              <a:t>Социальные</a:t>
            </a:r>
            <a:r>
              <a:rPr lang="ru-RU" dirty="0"/>
              <a:t> </a:t>
            </a:r>
            <a:r>
              <a:rPr lang="ru-RU" b="1" dirty="0"/>
              <a:t>результаты распространения практики</a:t>
            </a:r>
          </a:p>
          <a:p>
            <a:pPr marL="0" indent="0" algn="just">
              <a:buNone/>
            </a:pPr>
            <a:r>
              <a:rPr lang="ru-RU" dirty="0"/>
              <a:t>Аналогично блоку Реализация Практики</a:t>
            </a:r>
          </a:p>
          <a:p>
            <a:pPr marL="0" indent="0" algn="just">
              <a:buNone/>
            </a:pPr>
            <a:r>
              <a:rPr lang="ru-RU" dirty="0"/>
              <a:t>3.4.	</a:t>
            </a:r>
            <a:r>
              <a:rPr lang="ru-RU" b="1" dirty="0"/>
              <a:t>Устойчивость</a:t>
            </a:r>
            <a:r>
              <a:rPr lang="ru-RU" dirty="0"/>
              <a:t> </a:t>
            </a:r>
            <a:r>
              <a:rPr lang="ru-RU" b="1" dirty="0"/>
              <a:t>ожидаемых</a:t>
            </a:r>
            <a:r>
              <a:rPr lang="ru-RU" dirty="0"/>
              <a:t> </a:t>
            </a:r>
            <a:r>
              <a:rPr lang="ru-RU" b="1" dirty="0"/>
              <a:t>результатов</a:t>
            </a:r>
            <a:r>
              <a:rPr lang="ru-RU" dirty="0"/>
              <a:t> </a:t>
            </a:r>
            <a:r>
              <a:rPr lang="ru-RU" b="1" dirty="0"/>
              <a:t>распространения Практики</a:t>
            </a:r>
          </a:p>
          <a:p>
            <a:pPr marL="0" indent="0" algn="just">
              <a:buNone/>
            </a:pPr>
            <a:r>
              <a:rPr lang="ru-RU" dirty="0"/>
              <a:t>3.5. </a:t>
            </a:r>
            <a:r>
              <a:rPr lang="ru-RU" b="1" dirty="0"/>
              <a:t>Обстоятельства, которые могут воспрепятствовать успешному распространению Практики, и действия, которые предприняты (или будут предприняты) для снижения рисков </a:t>
            </a:r>
            <a:r>
              <a:rPr lang="ru-RU" dirty="0"/>
              <a:t>– из годового отчета (на соответствующую тему)</a:t>
            </a:r>
          </a:p>
          <a:p>
            <a:pPr marL="0" indent="0" algn="just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5947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Результаты распространения Практики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CBD69B9-8164-4A77-8DA4-2EAB8E1149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501189"/>
              </p:ext>
            </p:extLst>
          </p:nvPr>
        </p:nvGraphicFramePr>
        <p:xfrm>
          <a:off x="395536" y="1268760"/>
          <a:ext cx="8496945" cy="5047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4573">
                  <a:extLst>
                    <a:ext uri="{9D8B030D-6E8A-4147-A177-3AD203B41FA5}">
                      <a16:colId xmlns:a16="http://schemas.microsoft.com/office/drawing/2014/main" val="210067364"/>
                    </a:ext>
                  </a:extLst>
                </a:gridCol>
                <a:gridCol w="1167174">
                  <a:extLst>
                    <a:ext uri="{9D8B030D-6E8A-4147-A177-3AD203B41FA5}">
                      <a16:colId xmlns:a16="http://schemas.microsoft.com/office/drawing/2014/main" val="3084810501"/>
                    </a:ext>
                  </a:extLst>
                </a:gridCol>
                <a:gridCol w="1008129">
                  <a:extLst>
                    <a:ext uri="{9D8B030D-6E8A-4147-A177-3AD203B41FA5}">
                      <a16:colId xmlns:a16="http://schemas.microsoft.com/office/drawing/2014/main" val="829360397"/>
                    </a:ext>
                  </a:extLst>
                </a:gridCol>
                <a:gridCol w="920731">
                  <a:extLst>
                    <a:ext uri="{9D8B030D-6E8A-4147-A177-3AD203B41FA5}">
                      <a16:colId xmlns:a16="http://schemas.microsoft.com/office/drawing/2014/main" val="1160112828"/>
                    </a:ext>
                  </a:extLst>
                </a:gridCol>
                <a:gridCol w="792175">
                  <a:extLst>
                    <a:ext uri="{9D8B030D-6E8A-4147-A177-3AD203B41FA5}">
                      <a16:colId xmlns:a16="http://schemas.microsoft.com/office/drawing/2014/main" val="2799694573"/>
                    </a:ext>
                  </a:extLst>
                </a:gridCol>
                <a:gridCol w="504573">
                  <a:extLst>
                    <a:ext uri="{9D8B030D-6E8A-4147-A177-3AD203B41FA5}">
                      <a16:colId xmlns:a16="http://schemas.microsoft.com/office/drawing/2014/main" val="2719367050"/>
                    </a:ext>
                  </a:extLst>
                </a:gridCol>
                <a:gridCol w="441056">
                  <a:extLst>
                    <a:ext uri="{9D8B030D-6E8A-4147-A177-3AD203B41FA5}">
                      <a16:colId xmlns:a16="http://schemas.microsoft.com/office/drawing/2014/main" val="1106349755"/>
                    </a:ext>
                  </a:extLst>
                </a:gridCol>
                <a:gridCol w="432418">
                  <a:extLst>
                    <a:ext uri="{9D8B030D-6E8A-4147-A177-3AD203B41FA5}">
                      <a16:colId xmlns:a16="http://schemas.microsoft.com/office/drawing/2014/main" val="1419956959"/>
                    </a:ext>
                  </a:extLst>
                </a:gridCol>
                <a:gridCol w="422256">
                  <a:extLst>
                    <a:ext uri="{9D8B030D-6E8A-4147-A177-3AD203B41FA5}">
                      <a16:colId xmlns:a16="http://schemas.microsoft.com/office/drawing/2014/main" val="2573455107"/>
                    </a:ext>
                  </a:extLst>
                </a:gridCol>
                <a:gridCol w="1151930">
                  <a:extLst>
                    <a:ext uri="{9D8B030D-6E8A-4147-A177-3AD203B41FA5}">
                      <a16:colId xmlns:a16="http://schemas.microsoft.com/office/drawing/2014/main" val="791729968"/>
                    </a:ext>
                  </a:extLst>
                </a:gridCol>
                <a:gridCol w="1151930">
                  <a:extLst>
                    <a:ext uri="{9D8B030D-6E8A-4147-A177-3AD203B41FA5}">
                      <a16:colId xmlns:a16="http://schemas.microsoft.com/office/drawing/2014/main" val="422178759"/>
                    </a:ext>
                  </a:extLst>
                </a:gridCol>
              </a:tblGrid>
              <a:tr h="2662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№ п/п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Наименование услуги, мероприятия и пр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Формат распространения практики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Целевая группа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Период реализации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Целевые значения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Планируется ли сбор обратной связи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  измерения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2219975"/>
                  </a:ext>
                </a:extLst>
              </a:tr>
              <a:tr h="848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Факт 2017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 2018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505264"/>
                  </a:ext>
                </a:extLst>
              </a:tr>
              <a:tr h="2529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услуг 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меро-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приятий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благо-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получа-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телей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услуг 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меро-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приятий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благо-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получа-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55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4625762"/>
                  </a:ext>
                </a:extLst>
              </a:tr>
              <a:tr h="266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7029217"/>
                  </a:ext>
                </a:extLst>
              </a:tr>
              <a:tr h="266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3956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6101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77452" y="4149080"/>
            <a:ext cx="8229600" cy="1678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 anchor="b">
            <a:noAutofit/>
          </a:bodyPr>
          <a:lstStyle>
            <a:lvl1pPr defTabSz="883817">
              <a:lnSpc>
                <a:spcPct val="90000"/>
              </a:lnSpc>
              <a:defRPr sz="5800">
                <a:latin typeface="Calibri Light"/>
                <a:ea typeface="Calibri Light"/>
                <a:cs typeface="Calibri Light"/>
                <a:sym typeface="Calibri Light"/>
              </a:defRPr>
            </a:lvl1pPr>
            <a:lvl2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2pPr>
            <a:lvl3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3pPr>
            <a:lvl4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4pPr>
            <a:lvl5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5pPr>
            <a:lvl6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6pPr>
            <a:lvl7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7pPr>
            <a:lvl8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8pPr>
            <a:lvl9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ru-RU" altLang="ru-RU" sz="5400" dirty="0">
                <a:solidFill>
                  <a:srgbClr val="5EA4CF"/>
                </a:solidFill>
              </a:rPr>
              <a:t>Заявка на 2018 г.</a:t>
            </a:r>
          </a:p>
          <a:p>
            <a:r>
              <a:rPr lang="ru-RU" altLang="ru-RU" sz="5400" dirty="0">
                <a:solidFill>
                  <a:srgbClr val="5EA4CF"/>
                </a:solidFill>
              </a:rPr>
              <a:t> по конкурсу </a:t>
            </a:r>
          </a:p>
          <a:p>
            <a:r>
              <a:rPr lang="ru-RU" altLang="ru-RU" sz="5400" dirty="0">
                <a:solidFill>
                  <a:srgbClr val="5EA4CF"/>
                </a:solidFill>
              </a:rPr>
              <a:t>«Семейный фарватер»</a:t>
            </a:r>
            <a:endParaRPr lang="en-US" altLang="ru-RU" sz="5400" dirty="0">
              <a:solidFill>
                <a:srgbClr val="5EA4CF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5691AD-48F3-47D5-A8B1-F540AF4DD90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2</a:t>
            </a:fld>
            <a:endParaRPr lang="ru-RU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Мониторинг и оценка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Часть 4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50621A-4687-4BB3-B04B-2F8544BD409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8991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Потенциал и планы по блоку </a:t>
            </a:r>
            <a:r>
              <a:rPr lang="ru-RU" sz="2800" b="1" dirty="0" err="1">
                <a:solidFill>
                  <a:srgbClr val="5EA4CF"/>
                </a:solidFill>
              </a:rPr>
              <a:t>МиО</a:t>
            </a:r>
            <a:endParaRPr lang="ru-RU" sz="2800" b="1" dirty="0">
              <a:solidFill>
                <a:srgbClr val="5EA4CF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1723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4.1. Организационный потенциал вашей организации в области планирования, мониторинга, измерения и оценки социальных программ </a:t>
            </a:r>
            <a:r>
              <a:rPr lang="ru-RU" dirty="0">
                <a:solidFill>
                  <a:schemeClr val="accent2"/>
                </a:solidFill>
              </a:rPr>
              <a:t>– крайне важно пересмотреть с учетом нового опыта, знаний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Что-то улучшилось / появилось новое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На что-то вы стали смотреть более критично</a:t>
            </a:r>
          </a:p>
          <a:p>
            <a:pPr marL="0" indent="0" algn="just">
              <a:buNone/>
            </a:pPr>
            <a:r>
              <a:rPr lang="ru-RU" b="1" dirty="0"/>
              <a:t>4.2.</a:t>
            </a:r>
            <a:r>
              <a:rPr lang="ru-RU" dirty="0"/>
              <a:t> </a:t>
            </a:r>
            <a:r>
              <a:rPr lang="ru-RU" b="1" dirty="0"/>
              <a:t>Цель</a:t>
            </a:r>
            <a:r>
              <a:rPr lang="ru-RU" dirty="0"/>
              <a:t> </a:t>
            </a:r>
            <a:r>
              <a:rPr lang="ru-RU" b="1" dirty="0"/>
              <a:t>проекта</a:t>
            </a:r>
            <a:r>
              <a:rPr lang="ru-RU" dirty="0"/>
              <a:t> </a:t>
            </a:r>
            <a:r>
              <a:rPr lang="ru-RU" b="1" dirty="0"/>
              <a:t>(в отношении блока мониторинга и оценки) </a:t>
            </a:r>
            <a:r>
              <a:rPr lang="ru-RU" dirty="0"/>
              <a:t>– </a:t>
            </a:r>
            <a:r>
              <a:rPr lang="ru-RU" dirty="0">
                <a:solidFill>
                  <a:schemeClr val="accent2"/>
                </a:solidFill>
              </a:rPr>
              <a:t>не только организационное развитие, но и повышения уровня доказанности практики (оценка, в том числе, с участием </a:t>
            </a:r>
            <a:r>
              <a:rPr lang="ru-RU" dirty="0" err="1">
                <a:solidFill>
                  <a:schemeClr val="accent2"/>
                </a:solidFill>
              </a:rPr>
              <a:t>благополучателей</a:t>
            </a:r>
            <a:r>
              <a:rPr lang="ru-RU" dirty="0">
                <a:solidFill>
                  <a:schemeClr val="accent2"/>
                </a:solidFill>
              </a:rPr>
              <a:t>)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73217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Ожидаемые результаты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172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4.3 Ожидаемые результаты проекта по блоку «Мониторинг и оценка результатов, повышение организационного потенциала»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/>
                </a:solidFill>
              </a:rPr>
              <a:t>Выбор результатов из предложенных по разделам:</a:t>
            </a:r>
          </a:p>
          <a:p>
            <a:r>
              <a:rPr lang="ru-RU" dirty="0">
                <a:solidFill>
                  <a:schemeClr val="accent2"/>
                </a:solidFill>
              </a:rPr>
              <a:t>Опыт</a:t>
            </a:r>
          </a:p>
          <a:p>
            <a:r>
              <a:rPr lang="ru-RU" dirty="0">
                <a:solidFill>
                  <a:schemeClr val="accent2"/>
                </a:solidFill>
              </a:rPr>
              <a:t>Процессы</a:t>
            </a:r>
          </a:p>
          <a:p>
            <a:r>
              <a:rPr lang="ru-RU" dirty="0">
                <a:solidFill>
                  <a:schemeClr val="accent2"/>
                </a:solidFill>
              </a:rPr>
              <a:t>Повышение уровня знаний и навыков сотрудников</a:t>
            </a:r>
          </a:p>
          <a:p>
            <a:r>
              <a:rPr lang="ru-RU" dirty="0">
                <a:solidFill>
                  <a:schemeClr val="accent2"/>
                </a:solidFill>
              </a:rPr>
              <a:t>Ресурсы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/>
                </a:solidFill>
              </a:rPr>
              <a:t>Нужно определить:</a:t>
            </a:r>
          </a:p>
          <a:p>
            <a:r>
              <a:rPr lang="ru-RU" dirty="0">
                <a:solidFill>
                  <a:schemeClr val="accent2"/>
                </a:solidFill>
              </a:rPr>
              <a:t>Показатель </a:t>
            </a:r>
          </a:p>
          <a:p>
            <a:r>
              <a:rPr lang="ru-RU" dirty="0">
                <a:solidFill>
                  <a:schemeClr val="accent2"/>
                </a:solidFill>
              </a:rPr>
              <a:t>Метод измерения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6937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Устойчивость и риски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1723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4.4.	</a:t>
            </a:r>
            <a:r>
              <a:rPr lang="ru-RU" b="1" dirty="0"/>
              <a:t>Устойчивость</a:t>
            </a:r>
            <a:r>
              <a:rPr lang="ru-RU" dirty="0"/>
              <a:t> </a:t>
            </a:r>
            <a:r>
              <a:rPr lang="ru-RU" b="1" dirty="0"/>
              <a:t>ожидаемых</a:t>
            </a:r>
            <a:r>
              <a:rPr lang="ru-RU" dirty="0"/>
              <a:t> </a:t>
            </a:r>
            <a:r>
              <a:rPr lang="ru-RU" b="1" dirty="0"/>
              <a:t>результатов</a:t>
            </a:r>
            <a:r>
              <a:rPr lang="ru-RU" dirty="0"/>
              <a:t> </a:t>
            </a:r>
            <a:r>
              <a:rPr lang="ru-RU" b="1" dirty="0"/>
              <a:t>в сфере мониторинга и оценки</a:t>
            </a:r>
          </a:p>
          <a:p>
            <a:pPr marL="0" indent="0" algn="just">
              <a:buNone/>
            </a:pPr>
            <a:r>
              <a:rPr lang="ru-RU" dirty="0"/>
              <a:t>4.5. </a:t>
            </a:r>
            <a:r>
              <a:rPr lang="ru-RU" b="1" dirty="0"/>
              <a:t>Обстоятельства, которые могут воспрепятствовать повышению организационного потенциала в отношении мониторинга и оценки, и действия, которые предприняты (или будут предприняты) для снижения рисков </a:t>
            </a:r>
            <a:r>
              <a:rPr lang="ru-RU" dirty="0"/>
              <a:t>– из годового отчета (на соответствующую тему)</a:t>
            </a:r>
          </a:p>
          <a:p>
            <a:pPr marL="0" indent="0" algn="just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9879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Ресурсное обеспечение проекта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Часть 5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941643F-B517-47F3-BE29-7F5F3F07CDF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90803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Ресурсное обеспечение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5.1. </a:t>
            </a:r>
            <a:r>
              <a:rPr lang="ru-RU" b="1" dirty="0"/>
              <a:t>Команда</a:t>
            </a:r>
            <a:r>
              <a:rPr lang="ru-RU" dirty="0"/>
              <a:t> </a:t>
            </a:r>
            <a:r>
              <a:rPr lang="ru-RU" b="1" dirty="0"/>
              <a:t>проекта</a:t>
            </a:r>
          </a:p>
          <a:p>
            <a:pPr marL="0" indent="0" algn="just">
              <a:buNone/>
            </a:pPr>
            <a:r>
              <a:rPr lang="ru-RU" dirty="0"/>
              <a:t>5.2. </a:t>
            </a:r>
            <a:r>
              <a:rPr lang="ru-RU" b="1" dirty="0"/>
              <a:t>Партнеры</a:t>
            </a:r>
            <a:r>
              <a:rPr lang="ru-RU" dirty="0"/>
              <a:t> </a:t>
            </a:r>
            <a:r>
              <a:rPr lang="ru-RU" b="1" dirty="0"/>
              <a:t>и</a:t>
            </a:r>
            <a:r>
              <a:rPr lang="ru-RU" dirty="0"/>
              <a:t> </a:t>
            </a:r>
            <a:r>
              <a:rPr lang="ru-RU" b="1" dirty="0"/>
              <a:t>доноры</a:t>
            </a:r>
            <a:r>
              <a:rPr lang="ru-RU" dirty="0"/>
              <a:t> </a:t>
            </a:r>
            <a:r>
              <a:rPr lang="ru-RU" b="1" dirty="0"/>
              <a:t>Проекта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5.3. </a:t>
            </a:r>
            <a:r>
              <a:rPr lang="ru-RU" b="1" dirty="0"/>
              <a:t>Имеющиеся</a:t>
            </a:r>
            <a:r>
              <a:rPr lang="ru-RU" dirty="0"/>
              <a:t> </a:t>
            </a:r>
            <a:r>
              <a:rPr lang="ru-RU" b="1" dirty="0"/>
              <a:t>у</a:t>
            </a:r>
            <a:r>
              <a:rPr lang="ru-RU" dirty="0"/>
              <a:t> </a:t>
            </a:r>
            <a:r>
              <a:rPr lang="ru-RU" b="1" dirty="0"/>
              <a:t>Организации</a:t>
            </a:r>
            <a:r>
              <a:rPr lang="ru-RU" dirty="0"/>
              <a:t> </a:t>
            </a:r>
            <a:r>
              <a:rPr lang="ru-RU" b="1" dirty="0"/>
              <a:t>ресурсы,</a:t>
            </a:r>
            <a:r>
              <a:rPr lang="ru-RU" dirty="0"/>
              <a:t> </a:t>
            </a:r>
            <a:r>
              <a:rPr lang="ru-RU" b="1" dirty="0"/>
              <a:t>необходимые</a:t>
            </a:r>
            <a:r>
              <a:rPr lang="ru-RU" dirty="0"/>
              <a:t> </a:t>
            </a:r>
            <a:r>
              <a:rPr lang="ru-RU" b="1" dirty="0"/>
              <a:t>для</a:t>
            </a:r>
            <a:r>
              <a:rPr lang="ru-RU" dirty="0"/>
              <a:t> </a:t>
            </a:r>
            <a:r>
              <a:rPr lang="ru-RU" b="1" dirty="0"/>
              <a:t>реализации</a:t>
            </a:r>
            <a:r>
              <a:rPr lang="ru-RU" dirty="0"/>
              <a:t> </a:t>
            </a:r>
            <a:r>
              <a:rPr lang="ru-RU" b="1" dirty="0"/>
              <a:t>Проекта</a:t>
            </a:r>
            <a:r>
              <a:rPr lang="ru-RU" dirty="0"/>
              <a:t> </a:t>
            </a:r>
            <a:r>
              <a:rPr lang="ru-RU" b="1" dirty="0"/>
              <a:t>(на</a:t>
            </a:r>
            <a:r>
              <a:rPr lang="ru-RU" dirty="0"/>
              <a:t> </a:t>
            </a:r>
            <a:r>
              <a:rPr lang="ru-RU" b="1" dirty="0"/>
              <a:t>период</a:t>
            </a:r>
            <a:r>
              <a:rPr lang="ru-RU" dirty="0"/>
              <a:t> </a:t>
            </a:r>
            <a:r>
              <a:rPr lang="ru-RU" b="1" dirty="0"/>
              <a:t>реализации</a:t>
            </a:r>
            <a:r>
              <a:rPr lang="ru-RU" dirty="0"/>
              <a:t> </a:t>
            </a:r>
            <a:r>
              <a:rPr lang="ru-RU" b="1" dirty="0"/>
              <a:t>проекта)</a:t>
            </a:r>
          </a:p>
          <a:p>
            <a:pPr marL="0" indent="0" algn="just">
              <a:buNone/>
            </a:pPr>
            <a:r>
              <a:rPr lang="ru-RU" dirty="0"/>
              <a:t>Данные из прошлой заявки + </a:t>
            </a:r>
            <a:r>
              <a:rPr lang="ru-RU" dirty="0">
                <a:solidFill>
                  <a:schemeClr val="accent2"/>
                </a:solidFill>
              </a:rPr>
              <a:t>отметки о новых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42733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5D8DF-7904-40FB-BC86-2E43EA71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D615C8-C5C8-4A26-91C4-7BF1D06EB9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2F3FAE-D254-4078-8510-F8EC6EAD089D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534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Общие принципы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Максимально сохранено содержание исходной конкурсной заявки</a:t>
            </a:r>
          </a:p>
          <a:p>
            <a:pPr algn="just"/>
            <a:r>
              <a:rPr lang="ru-RU" dirty="0"/>
              <a:t>Небольшие изменения = уточнение и конкретизация, а не запрос дополнительных данных</a:t>
            </a:r>
          </a:p>
          <a:p>
            <a:pPr algn="just"/>
            <a:r>
              <a:rPr lang="ru-RU" dirty="0"/>
              <a:t>Некоторые разделы соотнесены с содержательным отчетом (могут быть заполнены на его основе)</a:t>
            </a:r>
          </a:p>
          <a:p>
            <a:pPr algn="just"/>
            <a:r>
              <a:rPr lang="ru-RU" dirty="0"/>
              <a:t>Преемственность: при планировании количественных данных «План» на 2018 г. соотносится с «Фактом» за 2017 г.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1417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367E53F-9B77-44FC-AF9E-6DD7ED3A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Реализация практики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5C26BD-3A52-40C5-B711-FDCD0DCCAB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Часть 2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73FF7F0-29A1-4710-9FFC-4769CFDDF48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541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Описание Практики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1723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2.1.	Описание сути Практики</a:t>
            </a:r>
          </a:p>
          <a:p>
            <a:pPr marL="0" indent="0" algn="just">
              <a:buNone/>
            </a:pPr>
            <a:r>
              <a:rPr lang="ru-RU" dirty="0"/>
              <a:t>Данные можно взять из предыдущей заявки, уточнив их с учетом текущей ситуации.</a:t>
            </a:r>
          </a:p>
          <a:p>
            <a:pPr marL="0" indent="0" algn="just">
              <a:buNone/>
            </a:pPr>
            <a:r>
              <a:rPr lang="ru-RU" b="1" dirty="0"/>
              <a:t>2.1.1. Какие изменения планируется внести в Практику?*</a:t>
            </a:r>
          </a:p>
          <a:p>
            <a:pPr marL="0" indent="0" algn="just">
              <a:buNone/>
            </a:pPr>
            <a:r>
              <a:rPr lang="ru-RU" dirty="0"/>
              <a:t>Необязательное поле – заполняется, если планируете внести такие изменения.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2"/>
                </a:solidFill>
              </a:rPr>
              <a:t>Источник изменений – ваш опыт </a:t>
            </a:r>
            <a:r>
              <a:rPr lang="ru-RU" i="1" dirty="0">
                <a:solidFill>
                  <a:schemeClr val="accent2"/>
                </a:solidFill>
              </a:rPr>
              <a:t>реализации</a:t>
            </a:r>
            <a:r>
              <a:rPr lang="ru-RU" dirty="0">
                <a:solidFill>
                  <a:schemeClr val="accent2"/>
                </a:solidFill>
              </a:rPr>
              <a:t> Практики + </a:t>
            </a:r>
            <a:r>
              <a:rPr lang="ru-RU" i="1" dirty="0">
                <a:solidFill>
                  <a:schemeClr val="accent2"/>
                </a:solidFill>
              </a:rPr>
              <a:t>ее мониторинга и оценки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0549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2F478-488A-4CFC-BA7C-A3C40D53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-8005"/>
            <a:ext cx="4519413" cy="159644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5EA4CF"/>
                </a:solidFill>
              </a:rPr>
              <a:t>Целевые группы / проблемы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89F6AA0-D0EE-456B-9E0B-F8F942CE5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167268"/>
              </p:ext>
            </p:extLst>
          </p:nvPr>
        </p:nvGraphicFramePr>
        <p:xfrm>
          <a:off x="539552" y="1124744"/>
          <a:ext cx="8136904" cy="19182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7357">
                  <a:extLst>
                    <a:ext uri="{9D8B030D-6E8A-4147-A177-3AD203B41FA5}">
                      <a16:colId xmlns:a16="http://schemas.microsoft.com/office/drawing/2014/main" val="1483264861"/>
                    </a:ext>
                  </a:extLst>
                </a:gridCol>
                <a:gridCol w="2197840">
                  <a:extLst>
                    <a:ext uri="{9D8B030D-6E8A-4147-A177-3AD203B41FA5}">
                      <a16:colId xmlns:a16="http://schemas.microsoft.com/office/drawing/2014/main" val="3132210665"/>
                    </a:ext>
                  </a:extLst>
                </a:gridCol>
                <a:gridCol w="2897411">
                  <a:extLst>
                    <a:ext uri="{9D8B030D-6E8A-4147-A177-3AD203B41FA5}">
                      <a16:colId xmlns:a16="http://schemas.microsoft.com/office/drawing/2014/main" val="215922702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295534300"/>
                    </a:ext>
                  </a:extLst>
                </a:gridCol>
              </a:tblGrid>
              <a:tr h="178288"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 п/п</a:t>
                      </a:r>
                    </a:p>
                    <a:p>
                      <a:pPr marL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Целевая  группа (</a:t>
                      </a:r>
                      <a:r>
                        <a:rPr lang="ru-RU" sz="1800" b="1" dirty="0" err="1">
                          <a:effectLst/>
                        </a:rPr>
                        <a:t>благополучатели</a:t>
                      </a:r>
                      <a:r>
                        <a:rPr lang="ru-RU" sz="1800" b="1" dirty="0">
                          <a:effectLst/>
                        </a:rPr>
                        <a:t>) Практики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Основные проблемы целевой  группы, на решение которых направлена Практика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4760" algn="l"/>
                          <a:tab pos="176720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Социальные результаты применения Практики для целевых групп</a:t>
                      </a:r>
                    </a:p>
                    <a:p>
                      <a:pPr marL="539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4760" algn="l"/>
                          <a:tab pos="1767205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23756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Кризисные кровные семьи с детьми -</a:t>
                      </a:r>
                    </a:p>
                    <a:p>
                      <a:pPr lvl="0"/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Родители (кризисные кровные семьи)</a:t>
                      </a:r>
                    </a:p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 i="1">
                          <a:effectLst/>
                        </a:rPr>
                        <a:t> 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Матери в ТЖС, которые планировали отказаться от детей, часто испытывают трудности в отношениях с ребенком – не понимают его потребности, не могут поддерживать эмоциональный контакт (</a:t>
                      </a:r>
                      <a:r>
                        <a:rPr lang="ru-RU" sz="1600" i="1" dirty="0">
                          <a:effectLst/>
                          <a:highlight>
                            <a:srgbClr val="FFFF00"/>
                          </a:highlight>
                        </a:rPr>
                        <a:t>ССЫЛКА</a:t>
                      </a:r>
                      <a:r>
                        <a:rPr lang="ru-RU" sz="1600" i="1" dirty="0">
                          <a:effectLst/>
                        </a:rPr>
                        <a:t>). Если эти отношения не складываются, есть риск отказа от ребенка или его отобрания после выхода из центра (</a:t>
                      </a:r>
                      <a:r>
                        <a:rPr lang="ru-RU" sz="1600" i="1" dirty="0">
                          <a:effectLst/>
                          <a:highlight>
                            <a:srgbClr val="FFFF00"/>
                          </a:highlight>
                        </a:rPr>
                        <a:t>10% случаев в нашей практике за 2011-2017 гг</a:t>
                      </a:r>
                      <a:r>
                        <a:rPr lang="ru-RU" sz="1600" i="1" dirty="0">
                          <a:effectLst/>
                        </a:rPr>
                        <a:t>.).   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Уменьшение количества отобраний (изъятий) / отказов детей из кровных и замещающих семей</a:t>
                      </a:r>
                      <a:r>
                        <a:rPr lang="ru-RU" sz="1600" i="1" dirty="0">
                          <a:effectLst/>
                        </a:rPr>
                        <a:t> 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7206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3095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Целевые группы / проблемы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2.2. Проблемы целевых групп, на решение которых направлена Практика; социальные результаты применения Практики для целевых групп </a:t>
            </a:r>
          </a:p>
          <a:p>
            <a:pPr marL="0" indent="0" algn="just">
              <a:buNone/>
            </a:pPr>
            <a:r>
              <a:rPr lang="ru-RU" dirty="0"/>
              <a:t>Данные можно взять из предыдущей заявки, уточнив их с учетом текущей ситуации.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Более структурированно: 1 результат = 1 строка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Целевые группы – выбор из списка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Проблемы – максимально конкретное описание (ссылки на ваш опыт / исследования)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Социальные результаты = Ключевые ожидаемые результаты конкурса (выбор из списка + возможность добавить свои)</a:t>
            </a:r>
          </a:p>
          <a:p>
            <a:pPr marL="0" indent="0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159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Социальные результаты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0"/>
            <a:ext cx="7886700" cy="5172311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/>
              <a:t>Увеличение числа  детей, воспитываемых в семьях (кровных и принятых на семейные формы устройства) / снижение численности детей, проживающих в детских учреждениях (в том числе подростков, детей с ограниченными возможностями здоровья, </a:t>
            </a:r>
            <a:r>
              <a:rPr lang="ru-RU" dirty="0" err="1"/>
              <a:t>сиблингов</a:t>
            </a:r>
            <a:r>
              <a:rPr lang="ru-RU" dirty="0"/>
              <a:t>)</a:t>
            </a:r>
          </a:p>
          <a:p>
            <a:pPr lvl="0" algn="just"/>
            <a:r>
              <a:rPr lang="ru-RU" dirty="0"/>
              <a:t>Увеличение числа детей, возвращенных в кровные семьи (в том числе подростков и детей с ОВЗ)</a:t>
            </a:r>
          </a:p>
          <a:p>
            <a:pPr lvl="0" algn="just"/>
            <a:r>
              <a:rPr lang="ru-RU" dirty="0"/>
              <a:t>Уменьшение количества отобраний (изъятий) / отказов детей из кровных и замещающих семей</a:t>
            </a:r>
          </a:p>
          <a:p>
            <a:pPr lvl="0" algn="just"/>
            <a:r>
              <a:rPr lang="ru-RU" dirty="0"/>
              <a:t>Улучшение благополучия детей и семей – участников Программы</a:t>
            </a:r>
          </a:p>
          <a:p>
            <a:pPr lvl="0" algn="just"/>
            <a:r>
              <a:rPr lang="ru-RU" dirty="0"/>
              <a:t>Рост уровня готовности детей к самостоятельной жизни – они становятся полноценными гражданами, обеспечивающими благополучие общества</a:t>
            </a:r>
          </a:p>
          <a:p>
            <a:pPr lvl="0" algn="just"/>
            <a:r>
              <a:rPr lang="ru-RU" dirty="0"/>
              <a:t>Свой вариант</a:t>
            </a:r>
          </a:p>
          <a:p>
            <a:pPr marL="0" indent="0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5658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1DD7CE-F9CF-4B0A-B41A-97D50089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171400"/>
            <a:ext cx="7886700" cy="1596441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5EA4CF"/>
                </a:solidFill>
              </a:rPr>
              <a:t>Целевые группы / проблемы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357580E-96F2-4A38-BB99-650CE77E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5041"/>
            <a:ext cx="7886700" cy="5031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2.3. </a:t>
            </a:r>
            <a:r>
              <a:rPr lang="ru-RU" b="1" dirty="0"/>
              <a:t>Территория</a:t>
            </a:r>
            <a:r>
              <a:rPr lang="ru-RU" dirty="0"/>
              <a:t> </a:t>
            </a:r>
            <a:r>
              <a:rPr lang="ru-RU" b="1" dirty="0"/>
              <a:t>реализации</a:t>
            </a:r>
            <a:r>
              <a:rPr lang="ru-RU" dirty="0"/>
              <a:t> </a:t>
            </a:r>
            <a:r>
              <a:rPr lang="ru-RU" b="1" dirty="0"/>
              <a:t>Практики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Данные из конкурсной заявки</a:t>
            </a:r>
          </a:p>
          <a:p>
            <a:pPr marL="0" indent="0" algn="just">
              <a:buNone/>
            </a:pPr>
            <a:r>
              <a:rPr lang="ru-RU" dirty="0"/>
              <a:t>2.4.  </a:t>
            </a:r>
            <a:r>
              <a:rPr lang="ru-RU" b="1" dirty="0"/>
              <a:t>Цель</a:t>
            </a:r>
            <a:r>
              <a:rPr lang="ru-RU" dirty="0"/>
              <a:t> </a:t>
            </a:r>
            <a:r>
              <a:rPr lang="ru-RU" b="1" dirty="0"/>
              <a:t>проекта</a:t>
            </a:r>
            <a:r>
              <a:rPr lang="ru-RU" dirty="0"/>
              <a:t> </a:t>
            </a:r>
            <a:r>
              <a:rPr lang="ru-RU" b="1" dirty="0"/>
              <a:t>(в отношении реализации</a:t>
            </a:r>
            <a:r>
              <a:rPr lang="ru-RU" dirty="0"/>
              <a:t> </a:t>
            </a:r>
            <a:r>
              <a:rPr lang="ru-RU" b="1" dirty="0"/>
              <a:t>Практики) </a:t>
            </a:r>
            <a:r>
              <a:rPr lang="ru-RU" dirty="0">
                <a:solidFill>
                  <a:schemeClr val="accent2"/>
                </a:solidFill>
              </a:rPr>
              <a:t>– цель уточняется для каждого из 3 блоков заявки. Отражает движение в направлении решения указанных проблем.</a:t>
            </a:r>
          </a:p>
          <a:p>
            <a:pPr marL="0" indent="0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5313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1112</Words>
  <Application>Microsoft Office PowerPoint</Application>
  <PresentationFormat>Экран (4:3)</PresentationFormat>
  <Paragraphs>281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Avenir Roman</vt:lpstr>
      <vt:lpstr>Calibri</vt:lpstr>
      <vt:lpstr>Calibri Light</vt:lpstr>
      <vt:lpstr>Times New Roman</vt:lpstr>
      <vt:lpstr>Default</vt:lpstr>
      <vt:lpstr>Презентация PowerPoint</vt:lpstr>
      <vt:lpstr>Презентация PowerPoint</vt:lpstr>
      <vt:lpstr>Общие принципы</vt:lpstr>
      <vt:lpstr>Реализация практики</vt:lpstr>
      <vt:lpstr>Описание Практики</vt:lpstr>
      <vt:lpstr>Целевые группы / проблемы</vt:lpstr>
      <vt:lpstr>Целевые группы / проблемы</vt:lpstr>
      <vt:lpstr>Социальные результаты</vt:lpstr>
      <vt:lpstr>Целевые группы / проблемы</vt:lpstr>
      <vt:lpstr>Ожидаемые результаты: непосредственные</vt:lpstr>
      <vt:lpstr>Ожидаемые результаты: непосредственные</vt:lpstr>
      <vt:lpstr>Ожидаемые результаты: социальные</vt:lpstr>
      <vt:lpstr>Ожидаемые результаты: социальные</vt:lpstr>
      <vt:lpstr>Реализация практики: общие вопросы</vt:lpstr>
      <vt:lpstr>Распространение практики</vt:lpstr>
      <vt:lpstr>Описание распространения Практики</vt:lpstr>
      <vt:lpstr>Описание распространения Практики</vt:lpstr>
      <vt:lpstr>Результаты распространения Практики</vt:lpstr>
      <vt:lpstr>Результаты распространения Практики</vt:lpstr>
      <vt:lpstr>Мониторинг и оценка</vt:lpstr>
      <vt:lpstr>Потенциал и планы по блоку МиО</vt:lpstr>
      <vt:lpstr>Ожидаемые результаты</vt:lpstr>
      <vt:lpstr>Устойчивость и риски</vt:lpstr>
      <vt:lpstr>Ресурсное обеспечение проекта</vt:lpstr>
      <vt:lpstr>Ресурсное обеспечение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 Timoschuk</dc:creator>
  <cp:lastModifiedBy>Татьяна Арчакова</cp:lastModifiedBy>
  <cp:revision>206</cp:revision>
  <cp:lastPrinted>2016-04-07T20:32:25Z</cp:lastPrinted>
  <dcterms:modified xsi:type="dcterms:W3CDTF">2017-12-22T11:23:05Z</dcterms:modified>
</cp:coreProperties>
</file>